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1508" r:id="rId2"/>
    <p:sldId id="1509" r:id="rId3"/>
    <p:sldId id="1510" r:id="rId4"/>
    <p:sldId id="1522" r:id="rId5"/>
    <p:sldId id="1523" r:id="rId6"/>
    <p:sldId id="1531" r:id="rId7"/>
    <p:sldId id="1512" r:id="rId8"/>
    <p:sldId id="1525" r:id="rId9"/>
    <p:sldId id="1532" r:id="rId10"/>
    <p:sldId id="1515" r:id="rId11"/>
    <p:sldId id="1528" r:id="rId12"/>
    <p:sldId id="1529" r:id="rId13"/>
    <p:sldId id="1521" r:id="rId14"/>
    <p:sldId id="1533" r:id="rId15"/>
    <p:sldId id="1514" r:id="rId16"/>
    <p:sldId id="1526" r:id="rId17"/>
    <p:sldId id="1530" r:id="rId18"/>
    <p:sldId id="1534" r:id="rId19"/>
    <p:sldId id="1518" r:id="rId20"/>
    <p:sldId id="1513" r:id="rId21"/>
    <p:sldId id="151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7445" y="5425973"/>
            <a:ext cx="588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Giảng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viên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hướng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dẫn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Nguyễn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Anh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Thư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7445" y="5884483"/>
            <a:ext cx="428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Người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hiện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	: </a:t>
            </a: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Nhóm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1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591788" y="773462"/>
            <a:ext cx="503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</a:rPr>
              <a:t>T LÝ KỸ THUẬT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937627" y="1157054"/>
            <a:ext cx="431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BỘ MÔN VẬT LÝ TIN HỌC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628093" y="1442509"/>
            <a:ext cx="3426768" cy="952158"/>
            <a:chOff x="741362" y="1187006"/>
            <a:chExt cx="3030417" cy="714119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187006"/>
              <a:ext cx="154234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accent5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5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5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5"/>
                  </a:solidFill>
                </a:rPr>
                <a:t>liệu</a:t>
              </a:r>
              <a:endParaRPr lang="en-US" sz="2400" b="1" dirty="0">
                <a:solidFill>
                  <a:schemeClr val="accent5"/>
                </a:solidFill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741363" y="1485626"/>
              <a:ext cx="303041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nghiệm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677369"/>
            <a:ext cx="2905322" cy="976202"/>
            <a:chOff x="741363" y="1318190"/>
            <a:chExt cx="2569283" cy="73215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18190"/>
              <a:ext cx="98522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1"/>
                  </a:solidFill>
                </a:rPr>
                <a:t>TÌm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1"/>
                  </a:solidFill>
                </a:rPr>
                <a:t>hiểu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7" y="3850611"/>
            <a:ext cx="2587835" cy="965835"/>
            <a:chOff x="741363" y="1176749"/>
            <a:chExt cx="2288518" cy="724376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76749"/>
              <a:ext cx="1069774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2"/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1.0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3" y="1485627"/>
              <a:ext cx="2288518" cy="41549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</a:rPr>
                <a:t>giản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2" y="2374986"/>
            <a:ext cx="2474544" cy="941224"/>
            <a:chOff x="741363" y="1195207"/>
            <a:chExt cx="2188330" cy="705918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195207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iSekai</a:t>
              </a:r>
              <a:r>
                <a:rPr lang="en-US" sz="2400" b="1" dirty="0">
                  <a:solidFill>
                    <a:schemeClr val="accent4"/>
                  </a:solidFill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3" y="1485626"/>
              <a:ext cx="2188330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171750"/>
            <a:ext cx="2584297" cy="914805"/>
            <a:chOff x="699313" y="1209941"/>
            <a:chExt cx="1816446" cy="686104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09941"/>
              <a:ext cx="1069773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accent6">
                      <a:lumMod val="75000"/>
                    </a:schemeClr>
                  </a:solidFill>
                </a:rPr>
                <a:t>iSekai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 2.0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1816446" cy="415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tạp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phát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triển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459580" y="3019083"/>
            <a:ext cx="2670830" cy="1395415"/>
            <a:chOff x="-268178" y="3049467"/>
            <a:chExt cx="2247863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268178" y="3403531"/>
              <a:ext cx="2247089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</a:rPr>
                <a:t> dung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39" y="1726326"/>
            <a:ext cx="2723561" cy="1707147"/>
            <a:chOff x="7174424" y="1246064"/>
            <a:chExt cx="2276195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276195" cy="923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4" y="4501024"/>
            <a:ext cx="2723562" cy="1445961"/>
            <a:chOff x="7174424" y="1332553"/>
            <a:chExt cx="2042671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42671" cy="692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65" y="921568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cài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</a:rPr>
              <a:t>đặt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4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mở</a:t>
            </a:r>
            <a:r>
              <a:rPr lang="en-US" sz="2000" dirty="0">
                <a:solidFill>
                  <a:schemeClr val="bg1"/>
                </a:solidFill>
              </a:rPr>
              <a:t> menu </a:t>
            </a:r>
            <a:r>
              <a:rPr lang="en-US" sz="2000" dirty="0" err="1">
                <a:solidFill>
                  <a:schemeClr val="bg1"/>
                </a:solidFill>
              </a:rPr>
              <a:t>cài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đặt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dung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ảnh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ngôn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hoặc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thông</a:t>
            </a:r>
            <a:r>
              <a:rPr lang="en-US" sz="2000" dirty="0">
                <a:solidFill>
                  <a:schemeClr val="bg1"/>
                </a:solidFill>
              </a:rPr>
              <a:t> tin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Tên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trợ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lý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</a:rPr>
              <a:t>ảo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accent2"/>
              </a:solidFill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gọi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muốn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Ảnh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đại</a:t>
            </a:r>
            <a:r>
              <a:rPr lang="en-US" sz="28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diện</a:t>
            </a:r>
            <a:endParaRPr lang="en-US" sz="28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diện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ảo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tùy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sở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thích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nhân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Nút</a:t>
            </a:r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</a:rPr>
              <a:t>thoát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rgbClr val="00B05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Chỉ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bấm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thoát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Title Panel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381118" y="3905642"/>
            <a:ext cx="1695978" cy="1065374"/>
            <a:chOff x="439819" y="3281022"/>
            <a:chExt cx="1271981" cy="799031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39819" y="3475474"/>
              <a:ext cx="1271981" cy="604579"/>
              <a:chOff x="497426" y="3705902"/>
              <a:chExt cx="1271981" cy="60457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97426" y="4079648"/>
                <a:ext cx="127198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Cấu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trúc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dữ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liệu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23390" y="4335455"/>
            <a:ext cx="1047466" cy="1281335"/>
            <a:chOff x="1453223" y="3281022"/>
            <a:chExt cx="785599" cy="961002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53223" y="3475474"/>
              <a:ext cx="785599" cy="766550"/>
              <a:chOff x="1502019" y="3705902"/>
              <a:chExt cx="785599" cy="766550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02019" y="4241619"/>
                <a:ext cx="78559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Ngôn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ngữ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44523" y="4740702"/>
            <a:ext cx="1229504" cy="1299661"/>
            <a:chOff x="2692475" y="3281022"/>
            <a:chExt cx="922125" cy="974746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692475" y="3475474"/>
              <a:ext cx="922125" cy="780294"/>
              <a:chOff x="1426589" y="3705902"/>
              <a:chExt cx="922125" cy="780294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26589" y="4255363"/>
                <a:ext cx="92212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</a:t>
                </a:r>
                <a:r>
                  <a:rPr lang="vi-VN" sz="2000" b="1" dirty="0">
                    <a:solidFill>
                      <a:schemeClr val="bg1"/>
                    </a:solidFill>
                  </a:rPr>
                  <a:t>ư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ớng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dẫn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40353" y="5151511"/>
            <a:ext cx="1886927" cy="1352364"/>
            <a:chOff x="3749317" y="3281022"/>
            <a:chExt cx="1415195" cy="1014273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49317" y="3475474"/>
              <a:ext cx="1415195" cy="819821"/>
              <a:chOff x="1168749" y="3705902"/>
              <a:chExt cx="1415195" cy="819821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68749" y="4294890"/>
                <a:ext cx="141519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ảnh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đại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diện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60735" y="5627371"/>
            <a:ext cx="1939826" cy="1067002"/>
            <a:chOff x="4379519" y="3281022"/>
            <a:chExt cx="1454870" cy="800252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379519" y="3475474"/>
              <a:ext cx="1454870" cy="605800"/>
              <a:chOff x="493080" y="3705902"/>
              <a:chExt cx="1454870" cy="60580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93080" y="4080869"/>
                <a:ext cx="1454870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51061" y="5151510"/>
            <a:ext cx="1322735" cy="1317139"/>
            <a:chOff x="3942147" y="3281022"/>
            <a:chExt cx="992051" cy="987855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42147" y="3475474"/>
              <a:ext cx="992051" cy="793403"/>
              <a:chOff x="1361579" y="3705902"/>
              <a:chExt cx="992051" cy="793403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61579" y="4268472"/>
                <a:ext cx="99205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Thay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đổi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tên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20650" y="4751717"/>
            <a:ext cx="1008289" cy="1288646"/>
            <a:chOff x="2760834" y="3281022"/>
            <a:chExt cx="756212" cy="966485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0834" y="3475474"/>
              <a:ext cx="756212" cy="772033"/>
              <a:chOff x="1494948" y="3705902"/>
              <a:chExt cx="756212" cy="772033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494948" y="4247102"/>
                <a:ext cx="756212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Thông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68710" y="4314557"/>
            <a:ext cx="836769" cy="1297519"/>
            <a:chOff x="1524500" y="3281022"/>
            <a:chExt cx="627577" cy="973140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4500" y="3475474"/>
              <a:ext cx="627577" cy="778688"/>
              <a:chOff x="1573296" y="3705902"/>
              <a:chExt cx="627577" cy="778688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3296" y="4253757"/>
                <a:ext cx="627577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</a:rPr>
                  <a:t>Công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cụ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08671" y="3889679"/>
            <a:ext cx="565091" cy="1035073"/>
            <a:chOff x="1026115" y="3281022"/>
            <a:chExt cx="423818" cy="776305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26115" y="3475474"/>
              <a:ext cx="423818" cy="581853"/>
              <a:chOff x="1083722" y="3705902"/>
              <a:chExt cx="423818" cy="581853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83722" y="4056922"/>
                <a:ext cx="42381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文本框 100"/>
          <p:cNvSpPr txBox="1"/>
          <p:nvPr/>
        </p:nvSpPr>
        <p:spPr>
          <a:xfrm>
            <a:off x="2568526" y="15120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Menu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Cài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9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5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41934"/>
            <a:ext cx="1633491" cy="1282903"/>
            <a:chOff x="6308067" y="1562947"/>
            <a:chExt cx="1225118" cy="962177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2789" y="1562947"/>
              <a:ext cx="89688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1"/>
                  </a:solidFill>
                </a:rPr>
                <a:t>Thời</a:t>
              </a:r>
              <a:r>
                <a:rPr lang="en-US" sz="2400" b="1" dirty="0">
                  <a:solidFill>
                    <a:schemeClr val="accent1"/>
                  </a:solidFill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</a:rPr>
                <a:t>gian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41934"/>
            <a:ext cx="1633491" cy="1274588"/>
            <a:chOff x="5584697" y="1501987"/>
            <a:chExt cx="1225118" cy="955941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80676" y="1501987"/>
              <a:ext cx="833161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2"/>
                  </a:solidFill>
                </a:rPr>
                <a:t>Câu</a:t>
              </a:r>
              <a:r>
                <a:rPr lang="en-US" sz="2400" b="1" dirty="0">
                  <a:solidFill>
                    <a:schemeClr val="accent2"/>
                  </a:solidFill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</a:rPr>
                <a:t>lệnh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2" y="4141934"/>
            <a:ext cx="1755759" cy="1282903"/>
            <a:chOff x="5638027" y="1596774"/>
            <a:chExt cx="1316819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89901" y="1596774"/>
              <a:ext cx="1213073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3"/>
                  </a:solidFill>
                </a:rPr>
                <a:t>Ảnh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đại</a:t>
              </a:r>
              <a:r>
                <a:rPr lang="en-US" sz="2400" b="1" dirty="0">
                  <a:solidFill>
                    <a:schemeClr val="accent3"/>
                  </a:solidFill>
                </a:rPr>
                <a:t> </a:t>
              </a:r>
              <a:r>
                <a:rPr lang="en-US" sz="2400" b="1" dirty="0" err="1">
                  <a:solidFill>
                    <a:schemeClr val="accent3"/>
                  </a:solidFill>
                </a:rPr>
                <a:t>diện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316819" cy="6232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chọn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749822" cy="1338491"/>
            <a:chOff x="5511823" y="1545687"/>
            <a:chExt cx="1312366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0394" y="1545687"/>
              <a:ext cx="995224" cy="2769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1" dirty="0" err="1">
                  <a:solidFill>
                    <a:schemeClr val="accent4"/>
                  </a:solidFill>
                </a:rPr>
                <a:t>Câu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trả</a:t>
              </a:r>
              <a:r>
                <a:rPr lang="en-US" sz="2400" b="1" dirty="0">
                  <a:solidFill>
                    <a:schemeClr val="accent4"/>
                  </a:solidFill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</a:rPr>
                <a:t>lời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3" y="1926307"/>
              <a:ext cx="1312366" cy="62324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lệnh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Main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229453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</a:rPr>
              <a:t>Ô </a:t>
            </a:r>
            <a:r>
              <a:rPr lang="en-US" sz="1800" dirty="0" err="1">
                <a:solidFill>
                  <a:schemeClr val="bg1"/>
                </a:solidFill>
              </a:rPr>
              <a:t>để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người</a:t>
            </a:r>
            <a:r>
              <a:rPr lang="en-US" sz="1800" dirty="0">
                <a:solidFill>
                  <a:schemeClr val="bg1"/>
                </a:solidFill>
              </a:rPr>
              <a:t> dung </a:t>
            </a:r>
            <a:r>
              <a:rPr lang="en-US" sz="1800" dirty="0" err="1">
                <a:solidFill>
                  <a:schemeClr val="bg1"/>
                </a:solidFill>
              </a:rPr>
              <a:t>nhập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lệnh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mong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muốn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hơn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8013781" y="5153364"/>
            <a:ext cx="2745010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800" dirty="0" err="1">
                <a:solidFill>
                  <a:schemeClr val="bg1"/>
                </a:solidFill>
              </a:rPr>
              <a:t>Nút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bấm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chứa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từ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khóa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để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thi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hành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các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lệnh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đặc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</a:rPr>
              <a:t>biệt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68526" y="29987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Input Panel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369276" y="4764990"/>
            <a:ext cx="2209468" cy="1302226"/>
            <a:chOff x="977091" y="1868923"/>
            <a:chExt cx="1657101" cy="976670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68923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Nhận</a:t>
              </a: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1"/>
                  </a:solidFill>
                  <a:latin typeface="+mj-lt"/>
                </a:rPr>
                <a:t>lệnh</a:t>
              </a:r>
              <a:endParaRPr lang="en-US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6232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Ng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dùng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nhấn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gửi</a:t>
              </a:r>
              <a:r>
                <a:rPr lang="en-US" dirty="0">
                  <a:solidFill>
                    <a:schemeClr val="bg1"/>
                  </a:solidFill>
                </a:rPr>
                <a:t>. </a:t>
              </a:r>
              <a:r>
                <a:rPr lang="en-US" dirty="0" err="1">
                  <a:solidFill>
                    <a:schemeClr val="bg1"/>
                  </a:solidFill>
                </a:rPr>
                <a:t>Trợ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ảo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tiếp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40365"/>
            <a:ext cx="2201704" cy="1599172"/>
            <a:chOff x="965101" y="1850454"/>
            <a:chExt cx="1651278" cy="1199379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50454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Xử</a:t>
              </a:r>
              <a:r>
                <a:rPr lang="en-US" sz="2800" b="1" dirty="0">
                  <a:solidFill>
                    <a:schemeClr val="accent2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2"/>
                  </a:solidFill>
                  <a:latin typeface="+mj-lt"/>
                </a:rPr>
                <a:t>lý</a:t>
              </a:r>
              <a:endParaRPr 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Xử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hiển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lên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tìm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trong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40367"/>
            <a:ext cx="2201704" cy="1599170"/>
            <a:chOff x="973575" y="1850455"/>
            <a:chExt cx="1651278" cy="1199377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50455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Đối</a:t>
              </a:r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chiếu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Đối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chiếu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khóa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với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bộ</a:t>
              </a:r>
              <a:r>
                <a:rPr lang="en-US" dirty="0">
                  <a:solidFill>
                    <a:schemeClr val="bg1"/>
                  </a:solidFill>
                </a:rPr>
                <a:t> c</a:t>
              </a:r>
              <a:r>
                <a:rPr lang="vi-VN" dirty="0">
                  <a:solidFill>
                    <a:schemeClr val="bg1"/>
                  </a:solidFill>
                </a:rPr>
                <a:t>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sở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dữ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liệu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>
                  <a:solidFill>
                    <a:schemeClr val="bg1"/>
                  </a:solidFill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hợp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64989"/>
            <a:ext cx="2201704" cy="1574549"/>
            <a:chOff x="904226" y="1868921"/>
            <a:chExt cx="1651278" cy="1180911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68921"/>
              <a:ext cx="1651278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Thi</a:t>
              </a:r>
              <a:r>
                <a:rPr lang="en-US" sz="2800" b="1" dirty="0">
                  <a:solidFill>
                    <a:schemeClr val="accent4"/>
                  </a:solidFill>
                  <a:latin typeface="+mj-lt"/>
                </a:rPr>
                <a:t> </a:t>
              </a:r>
              <a:r>
                <a:rPr lang="en-US" sz="2800" b="1" dirty="0" err="1">
                  <a:solidFill>
                    <a:schemeClr val="accent4"/>
                  </a:solidFill>
                  <a:latin typeface="+mj-lt"/>
                </a:rPr>
                <a:t>hành</a:t>
              </a:r>
              <a:endParaRPr lang="en-US" sz="28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</a:rPr>
                <a:t>Xuất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câu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</a:rPr>
                <a:t>màn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đồng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lệnh</a:t>
              </a:r>
              <a:r>
                <a:rPr lang="en-US" dirty="0">
                  <a:solidFill>
                    <a:schemeClr val="bg1"/>
                  </a:solidFill>
                </a:rPr>
                <a:t> đ</a:t>
              </a:r>
              <a:r>
                <a:rPr lang="vi-VN" dirty="0">
                  <a:solidFill>
                    <a:schemeClr val="bg1"/>
                  </a:solidFill>
                </a:rPr>
                <a:t>ư</a:t>
              </a:r>
              <a:r>
                <a:rPr lang="en-US" dirty="0" err="1">
                  <a:solidFill>
                    <a:schemeClr val="bg1"/>
                  </a:solidFill>
                </a:rPr>
                <a:t>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giao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Quá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trình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thực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Mở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ứng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dụng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tính</a:t>
            </a:r>
            <a:endParaRPr lang="zh-CN" altLang="en-US" sz="1800" dirty="0"/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Tính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các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phép</a:t>
            </a:r>
            <a:r>
              <a:rPr lang="en-US" altLang="zh-CN" sz="1800" dirty="0"/>
              <a:t> </a:t>
            </a:r>
            <a:r>
              <a:rPr lang="en-US" altLang="zh-CN" sz="1800" dirty="0" err="1"/>
              <a:t>toán</a:t>
            </a:r>
            <a:r>
              <a:rPr lang="en-US" altLang="zh-CN" sz="1800" dirty="0"/>
              <a:t> đ</a:t>
            </a:r>
            <a:r>
              <a:rPr lang="vi-VN" altLang="zh-CN" sz="1800" dirty="0"/>
              <a:t>ơ</a:t>
            </a:r>
            <a:r>
              <a:rPr lang="en-US" altLang="zh-CN" sz="1800" dirty="0"/>
              <a:t>n </a:t>
            </a:r>
            <a:r>
              <a:rPr lang="en-US" altLang="zh-CN" sz="1800" dirty="0" err="1"/>
              <a:t>giản</a:t>
            </a:r>
            <a:endParaRPr lang="zh-CN" altLang="en-US" sz="1800" dirty="0"/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Đăng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nhập</a:t>
            </a:r>
            <a:r>
              <a:rPr lang="en-US" altLang="zh-CN" sz="1800" dirty="0"/>
              <a:t> Facebook, Gmail</a:t>
            </a:r>
            <a:endParaRPr lang="zh-CN" altLang="en-US" sz="1800" dirty="0"/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</a:t>
            </a:r>
            <a:r>
              <a:rPr lang="en-US" altLang="zh-CN" sz="1800" dirty="0" err="1"/>
              <a:t>hình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ảnh</a:t>
            </a:r>
            <a:r>
              <a:rPr lang="en-US" altLang="zh-CN" sz="1800" dirty="0"/>
              <a:t>, video, </a:t>
            </a:r>
            <a:r>
              <a:rPr lang="en-US" altLang="zh-CN" sz="1800" dirty="0" err="1"/>
              <a:t>nhạc</a:t>
            </a:r>
            <a:endParaRPr lang="zh-CN" altLang="en-US" sz="1800" dirty="0"/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724613"/>
            <a:ext cx="3469533" cy="1077000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Tìm</a:t>
            </a:r>
            <a:r>
              <a:rPr lang="en-US" altLang="zh-CN" sz="1800" dirty="0"/>
              <a:t> đ</a:t>
            </a:r>
            <a:r>
              <a:rPr lang="vi-VN" altLang="zh-CN" sz="1800" dirty="0"/>
              <a:t>ư</a:t>
            </a:r>
            <a:r>
              <a:rPr lang="en-US" altLang="zh-CN" sz="1800" dirty="0" err="1"/>
              <a:t>ờng</a:t>
            </a:r>
            <a:endParaRPr lang="zh-CN" altLang="en-US" sz="1800" dirty="0"/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/>
              <a:t>Tắt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máy</a:t>
            </a:r>
            <a:endParaRPr lang="zh-CN" altLang="en-US" sz="18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Một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số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câu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lệnh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đặc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biệt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07500" y="3403241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Lời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kết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9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00800" y="4851401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774589" y="4851401"/>
            <a:ext cx="318221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133600" y="1600201"/>
            <a:ext cx="33274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568526" y="352407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–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Khuyết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điểm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51600" y="3124201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00800" y="1411297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2108201" y="3327400"/>
            <a:ext cx="33274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2103066" y="5054600"/>
            <a:ext cx="33274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6774589" y="3124200"/>
            <a:ext cx="318221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6774589" y="1399647"/>
            <a:ext cx="318221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Title Goes Here</a:t>
            </a:r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333" dirty="0">
                <a:solidFill>
                  <a:schemeClr val="bg1"/>
                </a:solidFill>
              </a:rPr>
              <a:t>There are many variations of passages 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of lorem ipsum available</a:t>
            </a: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476" y="3562048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Giới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thiệu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+mn-ea"/>
                <a:sym typeface="+mn-lt"/>
              </a:rPr>
              <a:t>chung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63569" y="878147"/>
            <a:ext cx="366486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NỘI DUNG CHÍNH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12234" y="4825462"/>
            <a:ext cx="2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Java &amp; Swing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463896" y="3279160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693980" y="4610018"/>
            <a:ext cx="166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Ứng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dụng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trợ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ảo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795315" y="3147354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095944" y="3643910"/>
            <a:ext cx="129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Lời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kết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4" y="2037619"/>
            <a:ext cx="3068450" cy="1579434"/>
            <a:chOff x="7174194" y="1246816"/>
            <a:chExt cx="2301337" cy="1184576"/>
          </a:xfrm>
        </p:grpSpPr>
        <p:sp>
          <p:nvSpPr>
            <p:cNvPr id="53" name="TextBox 52"/>
            <p:cNvSpPr txBox="1"/>
            <p:nvPr/>
          </p:nvSpPr>
          <p:spPr>
            <a:xfrm>
              <a:off x="7174424" y="1600395"/>
              <a:ext cx="2301107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There are many variations passages of lorem ipsum available  majority have alteration of it.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22115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1"/>
                  </a:solidFill>
                </a:rPr>
                <a:t>Thuật</a:t>
              </a:r>
              <a:r>
                <a:rPr lang="en-US" altLang="zh-CN" sz="2800" b="1" dirty="0">
                  <a:solidFill>
                    <a:schemeClr val="accent1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1"/>
                  </a:solidFill>
                </a:rPr>
                <a:t>toán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674579" y="2890777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548822" y="2870128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896070" cy="1557709"/>
            <a:chOff x="7174424" y="1391504"/>
            <a:chExt cx="2172052" cy="1168282"/>
          </a:xfrm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17205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There are many variations passages of lorem ipsum available  majority have alteration of it.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30805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C</a:t>
              </a:r>
              <a:r>
                <a:rPr lang="vi-VN" altLang="zh-CN" sz="2400" b="1" dirty="0">
                  <a:solidFill>
                    <a:schemeClr val="accent2"/>
                  </a:solidFill>
                </a:rPr>
                <a:t>ơ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sở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dữ</a:t>
              </a:r>
              <a:r>
                <a:rPr lang="en-US" altLang="zh-CN" sz="24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2400" b="1" dirty="0" err="1">
                  <a:solidFill>
                    <a:schemeClr val="accent2"/>
                  </a:solidFill>
                </a:rPr>
                <a:t>liệu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7518401" y="2345385"/>
            <a:ext cx="2896070" cy="1512436"/>
            <a:chOff x="7174425" y="1297065"/>
            <a:chExt cx="2172052" cy="1134327"/>
          </a:xfrm>
        </p:grpSpPr>
        <p:sp>
          <p:nvSpPr>
            <p:cNvPr id="73" name="TextBox 72"/>
            <p:cNvSpPr txBox="1"/>
            <p:nvPr/>
          </p:nvSpPr>
          <p:spPr>
            <a:xfrm>
              <a:off x="7174425" y="1600395"/>
              <a:ext cx="217205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There are many variations passages of lorem ipsum available  majority have alteration of it.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91462" y="1297065"/>
              <a:ext cx="75501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</a:rPr>
                <a:t>UI &amp; UX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518401" y="4027000"/>
            <a:ext cx="2896071" cy="1504609"/>
            <a:chOff x="7174425" y="1391504"/>
            <a:chExt cx="2172053" cy="1128457"/>
          </a:xfrm>
        </p:grpSpPr>
        <p:sp>
          <p:nvSpPr>
            <p:cNvPr id="80" name="TextBox 79"/>
            <p:cNvSpPr txBox="1"/>
            <p:nvPr/>
          </p:nvSpPr>
          <p:spPr>
            <a:xfrm>
              <a:off x="7174425" y="1688964"/>
              <a:ext cx="217205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</a:rPr>
                <a:t>There are many variations passages of lorem ipsum available  majority have alteration of it.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10836" y="1391504"/>
              <a:ext cx="235642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accent4"/>
                  </a:solidFill>
                </a:rPr>
                <a:t>AI</a:t>
              </a:r>
              <a:endParaRPr lang="en-US" sz="28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465935" y="625577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Mục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tiêu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trong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t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ơng</a:t>
            </a:r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lai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569529" y="237114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9" y="4206749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869584" y="2284290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0986" y="3484298"/>
            <a:ext cx="565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Cô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và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các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bạn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đã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lắng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0393" y="3360643"/>
            <a:ext cx="5359778" cy="73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Giới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thiệu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chung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77238" y="4392254"/>
            <a:ext cx="42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5" y="1642039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6685211" y="2899239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8934405" y="2899239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721481" y="4889104"/>
            <a:ext cx="1611572" cy="1003737"/>
            <a:chOff x="633427" y="1363501"/>
            <a:chExt cx="1208679" cy="752802"/>
          </a:xfrm>
        </p:grpSpPr>
        <p:sp>
          <p:nvSpPr>
            <p:cNvPr id="69" name="TextBox 68"/>
            <p:cNvSpPr txBox="1"/>
            <p:nvPr/>
          </p:nvSpPr>
          <p:spPr>
            <a:xfrm>
              <a:off x="633427" y="1654783"/>
              <a:ext cx="1208679" cy="4615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 err="1">
                  <a:solidFill>
                    <a:schemeClr val="bg1"/>
                  </a:solidFill>
                </a:rPr>
                <a:t>Lấy</a:t>
              </a:r>
              <a:r>
                <a:rPr lang="en-US" sz="1333" dirty="0">
                  <a:solidFill>
                    <a:schemeClr val="bg1"/>
                  </a:solidFill>
                </a:rPr>
                <a:t> ý t</a:t>
              </a:r>
              <a:r>
                <a:rPr lang="vi-VN" sz="1333" dirty="0">
                  <a:solidFill>
                    <a:schemeClr val="bg1"/>
                  </a:solidFill>
                </a:rPr>
                <a:t>ư</a:t>
              </a:r>
              <a:r>
                <a:rPr lang="en-US" sz="1333" dirty="0" err="1">
                  <a:solidFill>
                    <a:schemeClr val="bg1"/>
                  </a:solidFill>
                </a:rPr>
                <a:t>ởng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từ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trợ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lý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ảo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của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công</a:t>
              </a:r>
              <a:r>
                <a:rPr lang="en-US" sz="1333" dirty="0">
                  <a:solidFill>
                    <a:schemeClr val="bg1"/>
                  </a:solidFill>
                </a:rPr>
                <a:t> ty </a:t>
              </a:r>
              <a:r>
                <a:rPr lang="en-US" sz="1333" dirty="0" err="1">
                  <a:solidFill>
                    <a:schemeClr val="bg1"/>
                  </a:solidFill>
                </a:rPr>
                <a:t>công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nghệ</a:t>
              </a:r>
              <a:r>
                <a:rPr lang="en-US" sz="1333" dirty="0">
                  <a:solidFill>
                    <a:schemeClr val="bg1"/>
                  </a:solidFill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11643" y="1363501"/>
              <a:ext cx="652247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Trợ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lý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857869" y="4889104"/>
            <a:ext cx="1819432" cy="1147829"/>
            <a:chOff x="553995" y="1363501"/>
            <a:chExt cx="1364574" cy="860871"/>
          </a:xfrm>
        </p:grpSpPr>
        <p:sp>
          <p:nvSpPr>
            <p:cNvPr id="72" name="TextBox 71"/>
            <p:cNvSpPr txBox="1"/>
            <p:nvPr/>
          </p:nvSpPr>
          <p:spPr>
            <a:xfrm>
              <a:off x="553995" y="1609012"/>
              <a:ext cx="1364574" cy="615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 err="1">
                  <a:solidFill>
                    <a:schemeClr val="bg1"/>
                  </a:solidFill>
                </a:rPr>
                <a:t>Với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mong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muốn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giúp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cho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mọi</a:t>
              </a:r>
              <a:r>
                <a:rPr lang="en-US" sz="1333" dirty="0">
                  <a:solidFill>
                    <a:schemeClr val="bg1"/>
                  </a:solidFill>
                </a:rPr>
                <a:t> ng</a:t>
              </a:r>
              <a:r>
                <a:rPr lang="vi-VN" sz="1333" dirty="0">
                  <a:solidFill>
                    <a:schemeClr val="bg1"/>
                  </a:solidFill>
                </a:rPr>
                <a:t>ư</a:t>
              </a:r>
              <a:r>
                <a:rPr lang="en-US" sz="1333" dirty="0" err="1">
                  <a:solidFill>
                    <a:schemeClr val="bg1"/>
                  </a:solidFill>
                </a:rPr>
                <a:t>ời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kết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nối</a:t>
              </a:r>
              <a:r>
                <a:rPr lang="en-US" sz="1333" dirty="0">
                  <a:solidFill>
                    <a:schemeClr val="bg1"/>
                  </a:solidFill>
                </a:rPr>
                <a:t> đ</a:t>
              </a:r>
              <a:r>
                <a:rPr lang="vi-VN" sz="1333" dirty="0">
                  <a:solidFill>
                    <a:schemeClr val="bg1"/>
                  </a:solidFill>
                </a:rPr>
                <a:t>ư</a:t>
              </a:r>
              <a:r>
                <a:rPr lang="en-US" sz="1333" dirty="0" err="1">
                  <a:solidFill>
                    <a:schemeClr val="bg1"/>
                  </a:solidFill>
                </a:rPr>
                <a:t>ợc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với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cả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thế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giới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thông</a:t>
              </a:r>
              <a:r>
                <a:rPr lang="en-US" sz="1333" dirty="0">
                  <a:solidFill>
                    <a:schemeClr val="bg1"/>
                  </a:solidFill>
                </a:rPr>
                <a:t> qua 1 </a:t>
              </a:r>
              <a:r>
                <a:rPr lang="en-US" sz="1333" dirty="0" err="1">
                  <a:solidFill>
                    <a:schemeClr val="bg1"/>
                  </a:solidFill>
                </a:rPr>
                <a:t>phần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mềm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duy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nhất</a:t>
              </a:r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75504" y="1363501"/>
              <a:ext cx="524519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Kết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nối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35410" y="4886049"/>
            <a:ext cx="1819432" cy="740644"/>
            <a:chOff x="544554" y="1363501"/>
            <a:chExt cx="1364574" cy="555482"/>
          </a:xfrm>
        </p:grpSpPr>
        <p:sp>
          <p:nvSpPr>
            <p:cNvPr id="77" name="TextBox 76"/>
            <p:cNvSpPr txBox="1"/>
            <p:nvPr/>
          </p:nvSpPr>
          <p:spPr>
            <a:xfrm>
              <a:off x="544554" y="1611303"/>
              <a:ext cx="1364574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 err="1">
                  <a:solidFill>
                    <a:schemeClr val="bg1"/>
                  </a:solidFill>
                </a:rPr>
                <a:t>Trong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tiếng</a:t>
              </a:r>
              <a:r>
                <a:rPr lang="en-US" sz="1333" dirty="0">
                  <a:solidFill>
                    <a:schemeClr val="bg1"/>
                  </a:solidFill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</a:rPr>
                <a:t>Nhật</a:t>
              </a:r>
              <a:r>
                <a:rPr lang="en-US" sz="1333" dirty="0">
                  <a:solidFill>
                    <a:schemeClr val="bg1"/>
                  </a:solidFill>
                </a:rPr>
                <a:t>, </a:t>
              </a:r>
              <a:r>
                <a:rPr lang="en-US" sz="1333" dirty="0" err="1">
                  <a:solidFill>
                    <a:schemeClr val="bg1"/>
                  </a:solidFill>
                </a:rPr>
                <a:t>Sekai</a:t>
              </a:r>
              <a:r>
                <a:rPr lang="en-US" sz="1333" dirty="0">
                  <a:solidFill>
                    <a:schemeClr val="bg1"/>
                  </a:solidFill>
                </a:rPr>
                <a:t> - </a:t>
              </a:r>
              <a:r>
                <a:rPr lang="ja-JP" altLang="en-US" sz="1333" dirty="0">
                  <a:solidFill>
                    <a:schemeClr val="bg1"/>
                  </a:solidFill>
                </a:rPr>
                <a:t>世界 </a:t>
              </a:r>
              <a:r>
                <a:rPr lang="en-US" altLang="ja-JP" sz="1333" dirty="0" err="1">
                  <a:solidFill>
                    <a:schemeClr val="bg1"/>
                  </a:solidFill>
                </a:rPr>
                <a:t>nghĩa</a:t>
              </a:r>
              <a:r>
                <a:rPr lang="en-US" altLang="ja-JP" sz="1333" dirty="0">
                  <a:solidFill>
                    <a:schemeClr val="bg1"/>
                  </a:solidFill>
                </a:rPr>
                <a:t> </a:t>
              </a:r>
              <a:r>
                <a:rPr lang="en-US" altLang="ja-JP" sz="1333" dirty="0" err="1">
                  <a:solidFill>
                    <a:schemeClr val="bg1"/>
                  </a:solidFill>
                </a:rPr>
                <a:t>là</a:t>
              </a:r>
              <a:r>
                <a:rPr lang="en-US" altLang="ja-JP" sz="1333" dirty="0">
                  <a:solidFill>
                    <a:schemeClr val="bg1"/>
                  </a:solidFill>
                </a:rPr>
                <a:t> </a:t>
              </a:r>
              <a:r>
                <a:rPr lang="en-US" altLang="ja-JP" sz="1333" dirty="0" err="1">
                  <a:solidFill>
                    <a:schemeClr val="bg1"/>
                  </a:solidFill>
                </a:rPr>
                <a:t>thế</a:t>
              </a:r>
              <a:r>
                <a:rPr lang="en-US" altLang="ja-JP" sz="1333" dirty="0">
                  <a:solidFill>
                    <a:schemeClr val="bg1"/>
                  </a:solidFill>
                </a:rPr>
                <a:t> </a:t>
              </a:r>
              <a:r>
                <a:rPr lang="en-US" altLang="ja-JP" sz="1333" dirty="0" err="1">
                  <a:solidFill>
                    <a:schemeClr val="bg1"/>
                  </a:solidFill>
                </a:rPr>
                <a:t>giới</a:t>
              </a:r>
              <a:endParaRPr lang="en-US" sz="1333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35402" y="1363501"/>
              <a:ext cx="604733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Thế</a:t>
              </a:r>
              <a:r>
                <a:rPr lang="en-US" sz="1867" b="1" dirty="0">
                  <a:solidFill>
                    <a:schemeClr val="bg1"/>
                  </a:solidFill>
                </a:rPr>
                <a:t> </a:t>
              </a:r>
              <a:r>
                <a:rPr lang="en-US" sz="1867" b="1" dirty="0" err="1">
                  <a:solidFill>
                    <a:schemeClr val="bg1"/>
                  </a:solidFill>
                </a:rPr>
                <a:t>giới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576864" y="4886047"/>
            <a:ext cx="1423811" cy="941725"/>
            <a:chOff x="689681" y="1363501"/>
            <a:chExt cx="1067858" cy="706293"/>
          </a:xfrm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4615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Chữ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i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nhỏ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đứng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đầu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t</a:t>
              </a:r>
              <a:r>
                <a:rPr lang="vi-VN" sz="1333" dirty="0">
                  <a:solidFill>
                    <a:schemeClr val="bg1"/>
                  </a:solidFill>
                </a:rPr>
                <a:t>ư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ợng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tr</a:t>
              </a:r>
              <a:r>
                <a:rPr lang="vi-VN" sz="1333" dirty="0">
                  <a:solidFill>
                    <a:schemeClr val="bg1"/>
                  </a:solidFill>
                </a:rPr>
                <a:t>ư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ng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cho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1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thế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giới</a:t>
              </a:r>
              <a:r>
                <a:rPr lang="en-US" sz="1333" dirty="0">
                  <a:solidFill>
                    <a:schemeClr val="bg1"/>
                  </a:solidFill>
                  <a:latin typeface=".VnTime" panose="020B7200000000000000" pitchFamily="34" charset="0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.VnTime" panose="020B7200000000000000" pitchFamily="34" charset="0"/>
                </a:rPr>
                <a:t>ảo</a:t>
              </a:r>
              <a:endParaRPr lang="en-US" sz="1333" dirty="0">
                <a:solidFill>
                  <a:schemeClr val="bg1"/>
                </a:solidFill>
                <a:latin typeface=".VnTime" panose="020B7200000000000000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34972" y="1363501"/>
              <a:ext cx="2055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 err="1">
                  <a:solidFill>
                    <a:schemeClr val="bg1"/>
                  </a:solidFill>
                </a:rPr>
                <a:t>Ảo</a:t>
              </a:r>
              <a:endParaRPr lang="en-US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Ý t</a:t>
            </a:r>
            <a:r>
              <a:rPr lang="vi-VN" altLang="zh-CN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ư</a:t>
            </a:r>
            <a:r>
              <a:rPr lang="en-US" altLang="zh-CN" sz="37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ởng</a:t>
            </a:r>
            <a:endParaRPr lang="zh-CN" altLang="en-US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0870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hỗ trợ lập trình cho hệ thống phân tán như client-server, RMI… bằng Java Web, UDP, TCP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38586" y="3170300"/>
            <a:ext cx="40870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710607" y="4198836"/>
            <a:ext cx="43149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trỏ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408701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400" dirty="0">
                <a:solidFill>
                  <a:schemeClr val="bg1"/>
                </a:solidFill>
              </a:rPr>
              <a:t>Java được thiết kế để biên dịch code thành </a:t>
            </a:r>
            <a:r>
              <a:rPr lang="vi-VN" sz="1400" b="1" dirty="0">
                <a:solidFill>
                  <a:schemeClr val="bg1"/>
                </a:solidFill>
              </a:rPr>
              <a:t>bytecode </a:t>
            </a:r>
            <a:r>
              <a:rPr lang="vi-VN" sz="1400" dirty="0">
                <a:solidFill>
                  <a:schemeClr val="bg1"/>
                </a:solidFill>
              </a:rPr>
              <a:t>và</a:t>
            </a:r>
            <a:r>
              <a:rPr lang="vi-VN" sz="1400" b="1" dirty="0">
                <a:solidFill>
                  <a:schemeClr val="bg1"/>
                </a:solidFill>
              </a:rPr>
              <a:t> </a:t>
            </a:r>
            <a:r>
              <a:rPr lang="vi-VN" sz="1400" dirty="0">
                <a:solidFill>
                  <a:schemeClr val="bg1"/>
                </a:solidFill>
              </a:rPr>
              <a:t>sẽ chạy trên môi trường thực thi. Nên chương trình Java có thể chạy trên nhiều thiết bị, nhiều hệ điều hành khác nhau.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2" descr="Káº¿t quáº£ hÃ¬nh áº£nh cho java logo">
            <a:extLst>
              <a:ext uri="{FF2B5EF4-FFF2-40B4-BE49-F238E27FC236}">
                <a16:creationId xmlns:a16="http://schemas.microsoft.com/office/drawing/2014/main" id="{5EA7B233-6DD0-4EAB-BB8E-9F82B51C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3" y="1497654"/>
            <a:ext cx="4104919" cy="41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/>
      <p:bldP spid="62" grpId="0"/>
      <p:bldP spid="63" grpId="0"/>
      <p:bldP spid="64" grpId="0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369507" y="502745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(Component)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Javax.swing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690618" y="4165621"/>
            <a:ext cx="2170702" cy="22159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được viết hoàn toàn bằng Java.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948089"/>
            <a:ext cx="2596968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Swing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pluggable L&amp;F (Look and Feel)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MVC (Model View Controller)</a:t>
            </a: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/>
      <p:bldP spid="44" grpId="0"/>
      <p:bldP spid="14" grpId="0"/>
      <p:bldP spid="35" grpId="0"/>
      <p:bldP spid="4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17840" y="3388223"/>
            <a:ext cx="705494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Ứng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dụng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Trợ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lý</a:t>
            </a:r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399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ảo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301" y="4355643"/>
            <a:ext cx="565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I can see Beyond imagination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283201" y="1587390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Words>1088</Words>
  <Application>Microsoft Office PowerPoint</Application>
  <PresentationFormat>Widescreen</PresentationFormat>
  <Paragraphs>190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游ゴシック</vt:lpstr>
      <vt:lpstr>.VnTime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NGUYỄN HỒNG SỸ NGUYÊN</cp:lastModifiedBy>
  <cp:revision>54</cp:revision>
  <dcterms:created xsi:type="dcterms:W3CDTF">2019-05-25T02:26:19Z</dcterms:created>
  <dcterms:modified xsi:type="dcterms:W3CDTF">2019-05-25T18:18:42Z</dcterms:modified>
</cp:coreProperties>
</file>